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3" r:id="rId3"/>
    <p:sldId id="264" r:id="rId4"/>
    <p:sldId id="265" r:id="rId5"/>
    <p:sldId id="266" r:id="rId6"/>
    <p:sldId id="267" r:id="rId7"/>
    <p:sldId id="269" r:id="rId8"/>
    <p:sldId id="270" r:id="rId9"/>
    <p:sldId id="272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57" r:id="rId21"/>
    <p:sldId id="258" r:id="rId22"/>
    <p:sldId id="260" r:id="rId23"/>
    <p:sldId id="259" r:id="rId24"/>
    <p:sldId id="261" r:id="rId25"/>
    <p:sldId id="284" r:id="rId26"/>
    <p:sldId id="26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60B68-9245-4B73-94B2-25623CD261D1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92AF2-1724-455D-8B87-8166F0666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24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2AF2-1724-455D-8B87-8166F0666E6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470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2AF2-1724-455D-8B87-8166F0666E6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470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2AF2-1724-455D-8B87-8166F0666E6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470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2AF2-1724-455D-8B87-8166F0666E6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470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mtClean="0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smtClean="0"/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4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012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580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073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57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179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484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03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05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55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42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815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534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81000" y="2133600"/>
            <a:ext cx="8534400" cy="3992563"/>
          </a:xfrm>
        </p:spPr>
        <p:txBody>
          <a:bodyPr/>
          <a:lstStyle/>
          <a:p>
            <a:pPr lvl="0"/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1650845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FE8D8-0539-454C-AEE5-48CBBCC852CF}" type="datetimeFigureOut">
              <a:rPr lang="ru-RU" smtClean="0"/>
              <a:t>12.02.2014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69E04-AC90-43A3-AD96-544E767C0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570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pi.r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gia.edu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Родительское собрание </a:t>
            </a:r>
            <a:br>
              <a:rPr lang="ru-RU" sz="4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4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ru-RU" sz="4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классах </a:t>
            </a:r>
            <a:r>
              <a:rPr lang="ru-RU" sz="4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13.02.2014</a:t>
            </a:r>
            <a:endParaRPr lang="ru-RU" sz="40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02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16632"/>
            <a:ext cx="9807302" cy="522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16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Нормативные правовые акты ГИА-9</a:t>
            </a:r>
            <a:br>
              <a:rPr lang="ru-RU" b="1" dirty="0">
                <a:solidFill>
                  <a:schemeClr val="tx2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5904656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Федеральный закон «Об образовании в Российской Федерации»  от 29.12.2012  № 273-ФЗ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Постановление </a:t>
            </a:r>
            <a:r>
              <a:rPr lang="ru-RU" dirty="0"/>
              <a:t>Правительства «О федеральной информационной системе обеспечения проведения государственной  итоговой аттестации обучающихся, освоивших основные образовательные программы основного общего и среднего общего образования, и приема граждан  в образовательные организации для получения среднего  профессионального и высшего образования и региональных информационных системах обеспечения проведения государственной итоговой аттестации обучающихся, освоивших основные образовательные программы основного общего и среднего общего образования» от 31.08.2013 № 755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Приказ </a:t>
            </a:r>
            <a:r>
              <a:rPr lang="ru-RU" dirty="0"/>
              <a:t>Министерства образования и науки Российской Федерации «Об утверждении Порядка  аккредитации граждан в качестве общественных наблюдателей при проведении государственной  итоговой аттестации по образовательным программам  основного общего и среднего общего образования, всероссийской олимпиады школьников и олимпиад школьников» от 28.06.2013  № 491</a:t>
            </a:r>
          </a:p>
        </p:txBody>
      </p:sp>
    </p:spTree>
    <p:extLst>
      <p:ext uri="{BB962C8B-B14F-4D97-AF65-F5344CB8AC3E}">
        <p14:creationId xmlns:p14="http://schemas.microsoft.com/office/powerpoint/2010/main" val="62618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</a:rPr>
              <a:t>ГИА-9</a:t>
            </a:r>
            <a:endParaRPr lang="ru-RU" b="1" dirty="0">
              <a:solidFill>
                <a:srgbClr val="0000CC"/>
              </a:solidFill>
            </a:endParaRPr>
          </a:p>
        </p:txBody>
      </p:sp>
      <p:graphicFrame>
        <p:nvGraphicFramePr>
          <p:cNvPr id="4" name="Group 26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725440251"/>
              </p:ext>
            </p:extLst>
          </p:nvPr>
        </p:nvGraphicFramePr>
        <p:xfrm>
          <a:off x="467544" y="980728"/>
          <a:ext cx="8229600" cy="5596378"/>
        </p:xfrm>
        <a:graphic>
          <a:graphicData uri="http://schemas.openxmlformats.org/drawingml/2006/table">
            <a:tbl>
              <a:tblPr/>
              <a:tblGrid>
                <a:gridCol w="2557463"/>
                <a:gridCol w="5672137"/>
              </a:tblGrid>
              <a:tr h="1627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Обязательные экзамены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Экзамены по выбору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(экзамены по этим предметам обучающиеся сдают на добровольной основе по своему выбору)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Русский язык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Математика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Литература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Физика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Химия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Биология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География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История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Обществознание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Иностранные языки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Информатика и ИКТ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3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Участники ГИА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К ГИА допускаются обучающиеся, не имеющие академической задолженности и имеющие годовые оценки по всем предметам учебного плана за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IX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класс не ниже удовлетворительных.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Выбранные обучающимся учебные предметы указываются в заявлении, которое он подает в образовательное учреждение до 1 марта.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74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Участники ГИА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0" t="30142" r="17787" b="33018"/>
          <a:stretch/>
        </p:blipFill>
        <p:spPr bwMode="auto">
          <a:xfrm>
            <a:off x="35399" y="1225740"/>
            <a:ext cx="910860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98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ГИА сдается в форме</a:t>
            </a:r>
            <a:endParaRPr lang="ru-RU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600" i="1" dirty="0" smtClean="0">
                <a:latin typeface="Arial" pitchFamily="34" charset="0"/>
                <a:cs typeface="Arial" pitchFamily="34" charset="0"/>
              </a:rPr>
              <a:t>основного </a:t>
            </a:r>
            <a:r>
              <a:rPr lang="ru-RU" sz="3600" i="1" dirty="0">
                <a:latin typeface="Arial" pitchFamily="34" charset="0"/>
                <a:cs typeface="Arial" pitchFamily="34" charset="0"/>
              </a:rPr>
              <a:t>государственного экзамена </a:t>
            </a:r>
            <a:r>
              <a:rPr lang="ru-RU" sz="3600" i="1" dirty="0" smtClean="0">
                <a:latin typeface="Arial" pitchFamily="34" charset="0"/>
                <a:cs typeface="Arial" pitchFamily="34" charset="0"/>
              </a:rPr>
              <a:t>(ОГЭ</a:t>
            </a:r>
            <a:r>
              <a:rPr lang="ru-RU" sz="3600" i="1" dirty="0">
                <a:latin typeface="Arial" pitchFamily="34" charset="0"/>
                <a:cs typeface="Arial" pitchFamily="34" charset="0"/>
              </a:rPr>
              <a:t>) с использованием контрольных измерительных материалов, представляющих собой комплексы заданий стандартизированной </a:t>
            </a:r>
            <a:r>
              <a:rPr lang="ru-RU" sz="3600" i="1" dirty="0" smtClean="0">
                <a:latin typeface="Arial" pitchFamily="34" charset="0"/>
                <a:cs typeface="Arial" pitchFamily="34" charset="0"/>
              </a:rPr>
              <a:t>формы (КИМ</a:t>
            </a:r>
            <a:r>
              <a:rPr lang="ru-RU" sz="3600" i="1" dirty="0">
                <a:latin typeface="Arial" pitchFamily="34" charset="0"/>
                <a:cs typeface="Arial" pitchFamily="34" charset="0"/>
              </a:rPr>
              <a:t>) - для обучающихся образовательных организаций, </a:t>
            </a:r>
            <a:endParaRPr lang="ru-RU" sz="3600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dirty="0">
                <a:latin typeface="Arial" pitchFamily="34" charset="0"/>
                <a:cs typeface="Arial" pitchFamily="34" charset="0"/>
              </a:rPr>
              <a:t>том числе иностранных граждан, лиц без гражданства, в том числе соотечественников за рубежом, беженцев и вынужденных переселенцев, освоивших образовательные программы основного общего образования в очной, очно-заочной или заочной формах, а также для лиц, освоивших образовательные программы основного общего образования в форме семейного образования или самообразования и допущенных в текущем году к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ГИА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71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56207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ГИА сдается в форме</a:t>
            </a:r>
            <a:endParaRPr lang="ru-RU" sz="36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письменных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и устных экзаменов с использованием текстов, тем, заданий, билетов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(государственный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выпускной экзамен, ГВЭ)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- для обучающихся, освоивших образовательные программы основного общего образования в специальных учебно-воспитательных учреждениях закрытого типа, а также в учреждениях, исполняющих наказание в виде лишения свободы, обучающихся в образовательных организациях, расположенных за пределами территории Российской Федерации и реализующих имеющие государственную аккредитацию образовательные программы основного общего образования, и загранучреждениях Министерства иностранных дел Российской Федерации, имеющих в своей структуре специализированные структурные образовательные подразделения (далее - загранучреждения), а также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для обучающихся с ограниченными возможностями здоровья, обучающихся детей-инвалидов и инвалидов, освоивших образовательные программы основного общего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образования</a:t>
            </a:r>
            <a:endParaRPr lang="ru-RU" sz="2400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85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Организация проведения ОГЭ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0728"/>
            <a:ext cx="8915400" cy="44497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Обучающиеся будут сдавать экзамены в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ППЭ.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В каждой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аудитории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не более 15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человек.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Распределение по аудиториям (организаторов и выпускников) и местам (выпускников) будет произведено автоматизировано в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РЦОИ.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Каждый обучающийся получит индивидуальный комплект с экзаменационными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материалами.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Экзаменационные работы будут проверяться на региональном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уровне.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80658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Индивидуальный комплект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КИМ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Бланк №1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Бланк №2</a:t>
            </a:r>
          </a:p>
          <a:p>
            <a:pPr>
              <a:buFontTx/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КИМ, бланк №1 и бланк №2 связаны номером КИМ</a:t>
            </a:r>
          </a:p>
        </p:txBody>
      </p:sp>
    </p:spTree>
    <p:extLst>
      <p:ext uri="{BB962C8B-B14F-4D97-AF65-F5344CB8AC3E}">
        <p14:creationId xmlns:p14="http://schemas.microsoft.com/office/powerpoint/2010/main" val="15011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Бланк №1(математика)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4" name="Picture 4" descr="bl_1_ma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0"/>
            <a:ext cx="8539163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04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Бланк №1 (физика)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8" name="Picture 4" descr="bl_1_phi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534400" cy="800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70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Бланк №1 (химия)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2" name="Picture 4" descr="bl_1_ch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0"/>
            <a:ext cx="8480425" cy="800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62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Бланк №1 (биология)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6" name="Picture 4" descr="bl_1_bi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0"/>
            <a:ext cx="853440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82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Изменения</a:t>
            </a:r>
            <a:r>
              <a:rPr lang="ru-RU" sz="4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в КИМ ГИА-9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96752"/>
            <a:ext cx="8534400" cy="47244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Математика – </a:t>
            </a: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изменений нет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Биология – </a:t>
            </a: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принципиальных изменений нет, но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: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- в части 1(А) на 2 сокращено количество заданий;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- в часть 2 (В) включено новое задание с выбором трех верных ответов из шести;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-  в часть 3(С) включено новое задание на применение биологических знаний в практической ситуации.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В результате количество заданий не изменилось, но максимальный первичный балл за выполнение экзаменационной работы повысился с 43 до 46.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80000"/>
              </a:lnSpc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4819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00CC"/>
                </a:solidFill>
              </a:rPr>
              <a:t>Изменения в КИМ ГИА-9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8763000" cy="489654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Физика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принципиальных изменений нет.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Усовершенствованы критерии оценивания заданий с развернутым ответом. 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Химия – </a:t>
            </a: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2 модели экзамена.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 2014 г. на выбор органов управления образованием субъектов РФ предлагаются 2 модели экзаменационной работы по химии.                                                                                 Демовесия-1 2014 г. по своей структуре и содержанию аналогична работе 2013 г.                                                                 В демоверсии-2 усилена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практико-ориентированная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составляющая, в связи с чем в экзаменационную работу включено задание для выполнения реального химического эксперимента (С4).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В ЯО выбрана 1 модель.</a:t>
            </a:r>
          </a:p>
          <a:p>
            <a:pPr>
              <a:lnSpc>
                <a:spcPct val="90000"/>
              </a:lnSpc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02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8534400" cy="990600"/>
          </a:xfrm>
        </p:spPr>
        <p:txBody>
          <a:bodyPr/>
          <a:lstStyle/>
          <a:p>
            <a:r>
              <a:rPr lang="ru-RU" sz="28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Продолжительность экзамена и дополнительные материалы и оборудование</a:t>
            </a:r>
          </a:p>
        </p:txBody>
      </p:sp>
      <p:graphicFrame>
        <p:nvGraphicFramePr>
          <p:cNvPr id="42052" name="Group 6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893867"/>
              </p:ext>
            </p:extLst>
          </p:nvPr>
        </p:nvGraphicFramePr>
        <p:xfrm>
          <a:off x="395536" y="1052736"/>
          <a:ext cx="8534400" cy="5571744"/>
        </p:xfrm>
        <a:graphic>
          <a:graphicData uri="http://schemas.openxmlformats.org/drawingml/2006/table">
            <a:tbl>
              <a:tblPr/>
              <a:tblGrid>
                <a:gridCol w="2144713"/>
                <a:gridCol w="1639887"/>
                <a:gridCol w="4749800"/>
              </a:tblGrid>
              <a:tr h="862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Математика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3ч 55мин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(235 мин)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Справочные материалы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Линейка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Физика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3ч (180мин)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Непрограммируемый калькулятор Экспериментальное оборудование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Биология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3ч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(180 мин)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Непрограммируемый калькулятор Линейка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Химия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2ч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(120 мин)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Непрограммируемый калькулятор Периодическая система химических элементов Д.И. Менделеева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Таблица растворимости солей, кислот и оснований в воде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Электрохимический ряд напряжений металлов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9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88640"/>
            <a:ext cx="8534400" cy="79208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00CC"/>
                </a:solidFill>
              </a:rPr>
              <a:t>Экзамен по физике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08720"/>
            <a:ext cx="8534400" cy="39163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Экзамен проводится в кабинетах физики.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Каждому экзаменуемому выдается индивидуальный комплект с экзаменационными материалами  и комплект оборудования, для выполнения экспериментального задания соответствующего варианта.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На экзамене присутствует учитель физики, который: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- проводит инструктаж;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- обеспечивает обучающихся комплектами оборудования;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- следит за соблюдением правил безопасности.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800" dirty="0" smtClean="0"/>
          </a:p>
          <a:p>
            <a:pPr>
              <a:lnSpc>
                <a:spcPct val="90000"/>
              </a:lnSpc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66598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Экзамен по физике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052736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КИМ по физике содержит экспериментальное задание (№24), которое выполняется на лабораторном оборудовании.</a:t>
            </a:r>
          </a:p>
          <a:p>
            <a:pPr>
              <a:buFontTx/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Для проведения экспериментального задания используется стандартизированное лабораторное оборудование</a:t>
            </a:r>
          </a:p>
        </p:txBody>
      </p:sp>
    </p:spTree>
    <p:extLst>
      <p:ext uri="{BB962C8B-B14F-4D97-AF65-F5344CB8AC3E}">
        <p14:creationId xmlns:p14="http://schemas.microsoft.com/office/powerpoint/2010/main" val="1205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CC"/>
                </a:solidFill>
              </a:rPr>
              <a:t>Расписание проведения </a:t>
            </a:r>
            <a:r>
              <a:rPr lang="ru-RU" dirty="0" smtClean="0">
                <a:solidFill>
                  <a:srgbClr val="0000CC"/>
                </a:solidFill>
              </a:rPr>
              <a:t>ОГЭ </a:t>
            </a:r>
            <a:r>
              <a:rPr lang="ru-RU" dirty="0" smtClean="0">
                <a:solidFill>
                  <a:srgbClr val="0000CC"/>
                </a:solidFill>
              </a:rPr>
              <a:t/>
            </a:r>
            <a:br>
              <a:rPr lang="ru-RU" dirty="0" smtClean="0">
                <a:solidFill>
                  <a:srgbClr val="0000CC"/>
                </a:solidFill>
              </a:rPr>
            </a:br>
            <a:r>
              <a:rPr lang="ru-RU" dirty="0" smtClean="0">
                <a:solidFill>
                  <a:srgbClr val="0000CC"/>
                </a:solidFill>
              </a:rPr>
              <a:t>в 2014 </a:t>
            </a:r>
            <a:r>
              <a:rPr lang="ru-RU" dirty="0" smtClean="0">
                <a:solidFill>
                  <a:srgbClr val="0000CC"/>
                </a:solidFill>
              </a:rPr>
              <a:t>году (проект)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435280" cy="4525963"/>
          </a:xfrm>
        </p:spPr>
        <p:txBody>
          <a:bodyPr>
            <a:normAutofit/>
          </a:bodyPr>
          <a:lstStyle/>
          <a:p>
            <a:r>
              <a:rPr lang="ru-RU" u="sng" dirty="0" smtClean="0"/>
              <a:t>31 </a:t>
            </a:r>
            <a:r>
              <a:rPr lang="ru-RU" u="sng" dirty="0" smtClean="0"/>
              <a:t>мая, </a:t>
            </a:r>
            <a:r>
              <a:rPr lang="ru-RU" u="sng" dirty="0" smtClean="0"/>
              <a:t>суббота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C00000"/>
                </a:solidFill>
              </a:rPr>
              <a:t>математика;</a:t>
            </a:r>
            <a:endParaRPr lang="ru-RU" dirty="0" smtClean="0">
              <a:solidFill>
                <a:srgbClr val="C00000"/>
              </a:solidFill>
            </a:endParaRPr>
          </a:p>
          <a:p>
            <a:r>
              <a:rPr lang="ru-RU" u="sng" dirty="0" smtClean="0"/>
              <a:t>06 июня, пятница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C00000"/>
                </a:solidFill>
              </a:rPr>
              <a:t>русский </a:t>
            </a:r>
            <a:r>
              <a:rPr lang="ru-RU" dirty="0" smtClean="0">
                <a:solidFill>
                  <a:srgbClr val="C00000"/>
                </a:solidFill>
              </a:rPr>
              <a:t>язык</a:t>
            </a:r>
            <a:r>
              <a:rPr lang="ru-RU" dirty="0">
                <a:solidFill>
                  <a:srgbClr val="C00000"/>
                </a:solidFill>
              </a:rPr>
              <a:t>.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95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00CC"/>
                </a:solidFill>
              </a:rPr>
              <a:t>Информация публикуется: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435280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о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сроках и местах подачи заявлений на прохождение ГИА по учебным предметам, не включенным в список обязательных, - до 31 декабря;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о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сроках проведения ГИА - до 1 апреля;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о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сроках, местах и порядке подачи и рассмотрения апелляций - до 20 апреля;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о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сроках, местах и порядке информирования о результатах ГИА - до 20 апреля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02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435280" cy="6048672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Повторно к сдаче ГИА по соответствующему учебному предмету в текущем году по решению ГЭК допускаются следующие обучающиеся: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получившие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ГИА неудовлетворительный результат по одному из обязательных учебных предметов;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не </a:t>
            </a:r>
            <a:r>
              <a:rPr lang="ru-RU" dirty="0">
                <a:latin typeface="Arial" pitchFamily="34" charset="0"/>
                <a:cs typeface="Arial" pitchFamily="34" charset="0"/>
              </a:rPr>
              <a:t>явившиеся на экзамены по уважительным причинам (болезнь или иные обстоятельства, подтвержденные документально);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не </a:t>
            </a:r>
            <a:r>
              <a:rPr lang="ru-RU" dirty="0">
                <a:latin typeface="Arial" pitchFamily="34" charset="0"/>
                <a:cs typeface="Arial" pitchFamily="34" charset="0"/>
              </a:rPr>
              <a:t>завершившие выполнение экзаменационной работы по уважительным причинам (болезнь или иные обстоятельства, подтвержденные документально);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апелляция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которых о нарушении установленного порядка проведения ГИА конфликтной комиссией была удовлетворена;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результаты </a:t>
            </a:r>
            <a:r>
              <a:rPr lang="ru-RU" dirty="0">
                <a:latin typeface="Arial" pitchFamily="34" charset="0"/>
                <a:cs typeface="Arial" pitchFamily="34" charset="0"/>
              </a:rPr>
              <a:t>которых были аннулированы ГЭК в случае выявления фактов нарушений установленного порядка проведения ГИА, совершенных лицами, указанными в пункте 37 настоящего Порядка, или иными (неустановленными) лицами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299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2008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Прием и рассмотрение апелляций</a:t>
            </a:r>
            <a:endParaRPr lang="ru-RU" sz="36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Конфликтная </a:t>
            </a:r>
            <a:r>
              <a:rPr lang="ru-RU" dirty="0"/>
              <a:t>комиссия принимает в письменной форме апелляции </a:t>
            </a:r>
            <a:r>
              <a:rPr lang="ru-RU" dirty="0" smtClean="0"/>
              <a:t>обучающихся о </a:t>
            </a:r>
            <a:r>
              <a:rPr lang="ru-RU" dirty="0"/>
              <a:t>нарушении установленного порядка проведения ГИА по учебному предмету и (или) о несогласии с выставленными баллами в конфликтную комиссию. </a:t>
            </a:r>
            <a:endParaRPr lang="ru-RU" dirty="0" smtClean="0"/>
          </a:p>
          <a:p>
            <a:r>
              <a:rPr lang="ru-RU" dirty="0" smtClean="0"/>
              <a:t>Конфликтная </a:t>
            </a:r>
            <a:r>
              <a:rPr lang="ru-RU" dirty="0"/>
              <a:t>комиссия не рассматривает апелляции по вопросам содержания и структуры экзаменационных материалов по учебным предметам, а также по вопросам, связанным с нарушением обучающимся требований настоящего Порядка или неправильного оформления экзаменационной работы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Наличие </a:t>
            </a:r>
            <a:r>
              <a:rPr lang="ru-RU" dirty="0"/>
              <a:t>мобильного телефона будет вести к аннулированию </a:t>
            </a:r>
            <a:r>
              <a:rPr lang="ru-RU" dirty="0" smtClean="0"/>
              <a:t>результатов.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223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00CC"/>
                </a:solidFill>
              </a:rPr>
              <a:t>Апелляция </a:t>
            </a:r>
            <a:endParaRPr lang="ru-RU" sz="3600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Апелляция о несогласии с выставленными баллами подается в течение двух рабочих дней со дня объявления результатов ГИА по соответствующему учебному предмету.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Обучающиеся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подают апелляцию о несогласии с выставленными баллами непосредственно в конфликтную комиссию или в образовательную организацию, в которой они были допущены в установленном порядке к ГИА.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Руководитель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образовательной организации, принявший апелляцию, незамедлительно передает ее в конфликтную комиссию.</a:t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933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62000" y="838200"/>
            <a:ext cx="8077200" cy="686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Открытый банк заданий </a:t>
            </a:r>
            <a:r>
              <a:rPr lang="ru-RU" altLang="ru-RU" sz="2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ОГЭ </a:t>
            </a:r>
            <a:r>
              <a:rPr lang="ru-RU" altLang="ru-RU" sz="2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(30.10.2013)</a:t>
            </a:r>
          </a:p>
          <a:p>
            <a:pPr algn="l"/>
            <a:endParaRPr lang="ru-RU" altLang="ru-RU" sz="2400" dirty="0"/>
          </a:p>
          <a:p>
            <a:pPr algn="l"/>
            <a:r>
              <a:rPr lang="ru-RU" altLang="ru-RU" sz="2800" dirty="0"/>
              <a:t>На сайте ФИПИ  (</a:t>
            </a:r>
            <a:r>
              <a:rPr lang="en-US" altLang="ru-RU" sz="2800" dirty="0">
                <a:solidFill>
                  <a:srgbClr val="FF0000"/>
                </a:solidFill>
                <a:hlinkClick r:id="rId3"/>
              </a:rPr>
              <a:t>www</a:t>
            </a:r>
            <a:r>
              <a:rPr lang="ru-RU" altLang="ru-RU" sz="2800" dirty="0">
                <a:solidFill>
                  <a:srgbClr val="FF0000"/>
                </a:solidFill>
                <a:hlinkClick r:id="rId3"/>
              </a:rPr>
              <a:t>.</a:t>
            </a:r>
            <a:r>
              <a:rPr lang="en-US" altLang="ru-RU" sz="2800" dirty="0" err="1">
                <a:solidFill>
                  <a:srgbClr val="FF0000"/>
                </a:solidFill>
                <a:hlinkClick r:id="rId3"/>
              </a:rPr>
              <a:t>fipi</a:t>
            </a:r>
            <a:r>
              <a:rPr lang="ru-RU" altLang="ru-RU" sz="2800" dirty="0">
                <a:solidFill>
                  <a:srgbClr val="FF0000"/>
                </a:solidFill>
                <a:hlinkClick r:id="rId3"/>
              </a:rPr>
              <a:t>.</a:t>
            </a:r>
            <a:r>
              <a:rPr lang="en-US" altLang="ru-RU" sz="2800" dirty="0" err="1">
                <a:solidFill>
                  <a:srgbClr val="FF0000"/>
                </a:solidFill>
                <a:hlinkClick r:id="rId3"/>
              </a:rPr>
              <a:t>ru</a:t>
            </a:r>
            <a:r>
              <a:rPr lang="ru-RU" altLang="ru-RU" sz="2800" dirty="0"/>
              <a:t> ) начал работу открытый банк заданий </a:t>
            </a:r>
            <a:r>
              <a:rPr lang="ru-RU" altLang="ru-RU" sz="2800" dirty="0" smtClean="0"/>
              <a:t>ОГЭ</a:t>
            </a:r>
            <a:endParaRPr lang="ru-RU" altLang="ru-RU" sz="2800" dirty="0"/>
          </a:p>
          <a:p>
            <a:pPr algn="l"/>
            <a:r>
              <a:rPr lang="ru-RU" altLang="ru-RU" sz="2800" dirty="0"/>
              <a:t>Открытый банк заданий ЕГЭ предоставляет следующие возможности:</a:t>
            </a:r>
          </a:p>
          <a:p>
            <a:pPr algn="l">
              <a:buFontTx/>
              <a:buChar char="•"/>
            </a:pPr>
            <a:r>
              <a:rPr lang="ru-RU" altLang="ru-RU" sz="2800" dirty="0"/>
              <a:t> познакомиться с заданиями, собранными по тематическому рубрикатору,</a:t>
            </a:r>
          </a:p>
          <a:p>
            <a:pPr algn="l">
              <a:buFontTx/>
              <a:buChar char="•"/>
            </a:pPr>
            <a:r>
              <a:rPr lang="ru-RU" altLang="ru-RU" sz="2800" dirty="0"/>
              <a:t> загрузить задания по выбранной пользователем теме с разбивкой по 10 заданий на страницу и возможностью перелистывать страницы,</a:t>
            </a:r>
          </a:p>
          <a:p>
            <a:pPr algn="l">
              <a:buFontTx/>
              <a:buChar char="•"/>
            </a:pPr>
            <a:r>
              <a:rPr lang="ru-RU" altLang="ru-RU" sz="2800" dirty="0"/>
              <a:t> открыть в отдельном окне задание, выбранное пользователем.</a:t>
            </a:r>
          </a:p>
          <a:p>
            <a:pPr algn="l"/>
            <a:endParaRPr lang="ru-RU" altLang="ru-RU" sz="2800" dirty="0"/>
          </a:p>
          <a:p>
            <a:pPr algn="l"/>
            <a:r>
              <a:rPr lang="ru-RU" altLang="ru-RU" sz="2800" dirty="0"/>
              <a:t> </a:t>
            </a:r>
          </a:p>
          <a:p>
            <a:pPr algn="l"/>
            <a:r>
              <a:rPr lang="ru-RU" alt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15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29600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Официальный информационный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портал государственной итоговой аттестации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1628800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  <a:hlinkClick r:id="rId2"/>
              </a:rPr>
              <a:t>http://gia.edu.ru</a:t>
            </a:r>
            <a:r>
              <a:rPr lang="ru-RU" sz="3600" dirty="0" smtClean="0">
                <a:latin typeface="Arial" pitchFamily="34" charset="0"/>
                <a:cs typeface="Arial" pitchFamily="34" charset="0"/>
                <a:hlinkClick r:id="rId2"/>
              </a:rPr>
              <a:t>/</a:t>
            </a:r>
            <a:endParaRPr lang="ru-RU" sz="3600" dirty="0">
              <a:latin typeface="Arial" pitchFamily="34" charset="0"/>
              <a:cs typeface="Arial" pitchFamily="34" charset="0"/>
            </a:endParaRP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957100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1112</Words>
  <Application>Microsoft Office PowerPoint</Application>
  <PresentationFormat>Экран (4:3)</PresentationFormat>
  <Paragraphs>128</Paragraphs>
  <Slides>26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Родительское собрание  в 9 классах 13.02.2014</vt:lpstr>
      <vt:lpstr>Презентация PowerPoint</vt:lpstr>
      <vt:lpstr>Нормативные правовые акты ГИА-9 </vt:lpstr>
      <vt:lpstr>ГИА-9</vt:lpstr>
      <vt:lpstr>Участники ГИА</vt:lpstr>
      <vt:lpstr>Участники ГИА</vt:lpstr>
      <vt:lpstr>ГИА сдается в форме</vt:lpstr>
      <vt:lpstr>ГИА сдается в форме</vt:lpstr>
      <vt:lpstr>Организация проведения ОГЭ</vt:lpstr>
      <vt:lpstr>Индивидуальный комплект</vt:lpstr>
      <vt:lpstr>Бланк №1(математика)</vt:lpstr>
      <vt:lpstr>Бланк №1 (физика)</vt:lpstr>
      <vt:lpstr>Бланк №1 (химия)</vt:lpstr>
      <vt:lpstr>Бланк №1 (биология)</vt:lpstr>
      <vt:lpstr>Изменения в КИМ ГИА-9</vt:lpstr>
      <vt:lpstr>Изменения в КИМ ГИА-9</vt:lpstr>
      <vt:lpstr>Продолжительность экзамена и дополнительные материалы и оборудование</vt:lpstr>
      <vt:lpstr>Экзамен по физике</vt:lpstr>
      <vt:lpstr>Экзамен по физике</vt:lpstr>
      <vt:lpstr>Расписание проведения ОГЭ  в 2014 году (проект)</vt:lpstr>
      <vt:lpstr>Информация публикуется:</vt:lpstr>
      <vt:lpstr>Презентация PowerPoint</vt:lpstr>
      <vt:lpstr>Прием и рассмотрение апелляций</vt:lpstr>
      <vt:lpstr>Апелляция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 в 11 классах 28.01.2014</dc:title>
  <dc:creator>учитель</dc:creator>
  <cp:lastModifiedBy>Ольга Владимировна</cp:lastModifiedBy>
  <cp:revision>17</cp:revision>
  <dcterms:created xsi:type="dcterms:W3CDTF">2014-01-28T06:38:19Z</dcterms:created>
  <dcterms:modified xsi:type="dcterms:W3CDTF">2014-02-12T19:50:12Z</dcterms:modified>
</cp:coreProperties>
</file>